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fb18609d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fb18609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fb18609d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fb18609d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fb18609d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fb18609d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18609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18609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fb18609d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fb18609d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fb18609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fb18609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6d1fd3f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f6d1fd3f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f6d1fd3f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f6d1fd3f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fb18609d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fb18609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f6d1fd3f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f6d1fd3f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f6d1fd3f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f6d1fd3f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f6d1fd3f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f6d1fd3f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f6d1fd3f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f6d1fd3f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f6d1fd3f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f6d1fd3f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://localhost:8888/notebooks/Desktop/Project.ipynb#Beverly-Hills-has-the-most-expensive-rent-price-among-10-cities.-Other-3-California-cities-(SF,-MTV-and-MPK)-follow-and-have-large-increase-recent-years.-Seattle,-Redmond,-Washington-and-NY's-prices-almost-stay-the-same.-Chicago-has-relatively-low-rent-price-and-Atlanta's-rent-price-is-the-lowest.-SF-and-MTV's-prices-have-the-trend-to-decrease--while-BH-does-not.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vb5RjS9_5TI" TargetMode="External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901325" y="1239575"/>
            <a:ext cx="7661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Zillow Rent Index, Nov 2010 - Jan 2017</a:t>
            </a:r>
            <a:endParaRPr sz="43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743150" y="2784625"/>
            <a:ext cx="2726700" cy="21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Team Members: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Shunfang Lan	001027261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Meinan Wang 	001386565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Xintong Zhao	001305075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Xinyue Zhang	001388905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850" y="26575"/>
            <a:ext cx="2616150" cy="14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25" y="1299175"/>
            <a:ext cx="5259401" cy="37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5384025" y="1515800"/>
            <a:ext cx="37599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1905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Beverly Hills has the most expensive rental listing among the 10 cities. 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Other 3 Californian cities (SF, MTV and MPK) follow and have a </a:t>
            </a:r>
            <a:r>
              <a:rPr lang="en" sz="1200">
                <a:solidFill>
                  <a:srgbClr val="FFFFFF"/>
                </a:solidFill>
              </a:rPr>
              <a:t>major</a:t>
            </a:r>
            <a:r>
              <a:rPr lang="en" sz="1200">
                <a:solidFill>
                  <a:srgbClr val="FFFFFF"/>
                </a:solidFill>
              </a:rPr>
              <a:t> increase from 2015 to 2017. </a:t>
            </a:r>
            <a:r>
              <a:rPr lang="en" sz="1200">
                <a:solidFill>
                  <a:srgbClr val="FFFFFF"/>
                </a:solidFill>
              </a:rPr>
              <a:t>The </a:t>
            </a:r>
            <a:r>
              <a:rPr lang="en" sz="1200">
                <a:solidFill>
                  <a:schemeClr val="lt1"/>
                </a:solidFill>
              </a:rPr>
              <a:t>prices of </a:t>
            </a:r>
            <a:r>
              <a:rPr lang="en" sz="1200">
                <a:solidFill>
                  <a:srgbClr val="FFFFFF"/>
                </a:solidFill>
              </a:rPr>
              <a:t>Seattle, Redmond, Washington and NY's almost stay the same. 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Chicago has relatively low rental listing and Atlanta's rental listing is the lowest. 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SF and MTV's prices have the trend to decrease while </a:t>
            </a:r>
            <a:r>
              <a:rPr lang="en" sz="1200">
                <a:solidFill>
                  <a:srgbClr val="FFFFFF"/>
                </a:solidFill>
              </a:rPr>
              <a:t>Beverly Hills</a:t>
            </a:r>
            <a:r>
              <a:rPr lang="en" sz="1200">
                <a:solidFill>
                  <a:srgbClr val="FFFFFF"/>
                </a:solidFill>
              </a:rPr>
              <a:t> does not.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hlinkClick r:id="rId5"/>
              </a:rPr>
              <a:t>¶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9" name="Google Shape;199;p22"/>
          <p:cNvSpPr txBox="1"/>
          <p:nvPr>
            <p:ph type="title"/>
          </p:nvPr>
        </p:nvSpPr>
        <p:spPr>
          <a:xfrm>
            <a:off x="1170025" y="310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Data Analysis and Visualisation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Rental Listing of Headquarter cities of 10 Major Companie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0" y="1350475"/>
            <a:ext cx="5979177" cy="328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>
            <p:ph type="title"/>
          </p:nvPr>
        </p:nvSpPr>
        <p:spPr>
          <a:xfrm>
            <a:off x="1274725" y="291950"/>
            <a:ext cx="753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Comparison between two adjacent cities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-- New York and New Jersey in price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6031600" y="1565963"/>
            <a:ext cx="30000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1905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New York’s monthly rental listing is higher than Jersey City’s.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The listing of Jersey city started to decrease from 2016, while price of New York stayed steady.</a:t>
            </a:r>
            <a:endParaRPr sz="1200">
              <a:solidFill>
                <a:srgbClr val="FFFFFF"/>
              </a:solidFill>
            </a:endParaRPr>
          </a:p>
          <a:p>
            <a:pPr indent="0" lvl="0" marL="457200" marR="1905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53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Comparison between two adjacent cities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-- New York and New Jersey in price per sqft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5" y="1589276"/>
            <a:ext cx="5818827" cy="3246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5937400" y="1565975"/>
            <a:ext cx="30942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1905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Although these two cities are located </a:t>
            </a:r>
            <a:r>
              <a:rPr lang="en" sz="1200">
                <a:solidFill>
                  <a:schemeClr val="lt1"/>
                </a:solidFill>
              </a:rPr>
              <a:t>closely</a:t>
            </a:r>
            <a:r>
              <a:rPr lang="en" sz="1200">
                <a:solidFill>
                  <a:srgbClr val="FFFFFF"/>
                </a:solidFill>
              </a:rPr>
              <a:t>, the rental listing per sqft are much different.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Jersey City’s price is much higher than New York’s.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Thus with the same budget, an entity could get a much bigger house in New York than in Jersey City.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idx="1" type="body"/>
          </p:nvPr>
        </p:nvSpPr>
        <p:spPr>
          <a:xfrm flipH="1">
            <a:off x="552675" y="3073825"/>
            <a:ext cx="77508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ZRI is a time series price listing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LSTM is a general neural network candidate to model and predict this type of time series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converted the CSV file into a LSTM standard input and train a small model per city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small models are used to predict the prices in the coming month for each city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 txBox="1"/>
          <p:nvPr>
            <p:ph type="title"/>
          </p:nvPr>
        </p:nvSpPr>
        <p:spPr>
          <a:xfrm>
            <a:off x="1447700" y="349500"/>
            <a:ext cx="4413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LSTM RNN time series prediction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Modeling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00" y="1263601"/>
            <a:ext cx="8083350" cy="15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final project in Data Science, NEU, INFO6105" id="225" name="Google Shape;225;p26" title="LSTM RNN modeling over ZR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075" y="0"/>
            <a:ext cx="68293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/>
        </p:nvSpPr>
        <p:spPr>
          <a:xfrm>
            <a:off x="3864600" y="2135350"/>
            <a:ext cx="1414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Thanks!</a:t>
            </a:r>
            <a:endParaRPr b="1"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537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Contents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Exploring the Data Set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Data Analysis and Visualisation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LSTM RNN Prediction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/>
        </p:nvSpPr>
        <p:spPr>
          <a:xfrm>
            <a:off x="5364125" y="1705425"/>
            <a:ext cx="33885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We look into the entire “Price.csv” data set and find out </a:t>
            </a:r>
            <a:r>
              <a:rPr lang="en" sz="1200">
                <a:solidFill>
                  <a:srgbClr val="FFFFFF"/>
                </a:solidFill>
              </a:rPr>
              <a:t>the max/min rental pricing </a:t>
            </a:r>
            <a:r>
              <a:rPr lang="en" sz="1200">
                <a:solidFill>
                  <a:schemeClr val="lt1"/>
                </a:solidFill>
              </a:rPr>
              <a:t>from May 2015 to Jan 2017.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The output indicates </a:t>
            </a:r>
            <a:r>
              <a:rPr lang="en" sz="1200">
                <a:solidFill>
                  <a:srgbClr val="FFFFFF"/>
                </a:solidFill>
              </a:rPr>
              <a:t>the gap between the city with lowest rental listing and the city with highest rental listing </a:t>
            </a:r>
            <a:r>
              <a:rPr lang="en" sz="120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each month.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47" name="Google Shape;147;p15"/>
          <p:cNvSpPr txBox="1"/>
          <p:nvPr>
            <p:ph type="title"/>
          </p:nvPr>
        </p:nvSpPr>
        <p:spPr>
          <a:xfrm>
            <a:off x="1890750" y="4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Exploring the Data Set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				--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 and min values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00" y="1189850"/>
            <a:ext cx="4825808" cy="380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/>
        </p:nvSpPr>
        <p:spPr>
          <a:xfrm>
            <a:off x="5382925" y="4008150"/>
            <a:ext cx="34554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4" name="Google Shape;154;p16"/>
          <p:cNvSpPr txBox="1"/>
          <p:nvPr>
            <p:ph type="title"/>
          </p:nvPr>
        </p:nvSpPr>
        <p:spPr>
          <a:xfrm>
            <a:off x="1585950" y="139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Exploring the Data Se</a:t>
            </a: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		--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Mean, median and standard deviation values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576025" y="1705425"/>
            <a:ext cx="31767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We also reveal the data skewness with mean, median and standard deviation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0" y="1265500"/>
            <a:ext cx="5297349" cy="349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75" y="1554275"/>
            <a:ext cx="5154552" cy="285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5924650" y="1651400"/>
            <a:ext cx="27669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This histogram presents the number of cities in each state of the US.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PA has the largest number of reported cities among all states, over 1200. 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While DC has the smallest.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3" name="Google Shape;163;p17"/>
          <p:cNvSpPr txBox="1"/>
          <p:nvPr>
            <p:ph type="title"/>
          </p:nvPr>
        </p:nvSpPr>
        <p:spPr>
          <a:xfrm>
            <a:off x="1483775" y="26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Data Analysis and Visualisation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Number of cities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all states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483775" y="26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Data Analysis and Visualisation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Median rental listing for all states per month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00" y="1358100"/>
            <a:ext cx="4276048" cy="34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5281700" y="1520350"/>
            <a:ext cx="33948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This line chart presents the median rental listing </a:t>
            </a:r>
            <a:r>
              <a:rPr lang="en" sz="1200">
                <a:solidFill>
                  <a:srgbClr val="FFFFFF"/>
                </a:solidFill>
              </a:rPr>
              <a:t>per month </a:t>
            </a:r>
            <a:r>
              <a:rPr lang="en" sz="1200">
                <a:solidFill>
                  <a:srgbClr val="FFFFFF"/>
                </a:solidFill>
              </a:rPr>
              <a:t>for all states.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Washington DC has the highest median rental listing, following by Hawaii at the second place.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California has a steady increase trend, making it the third place in January 2017 of all states.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447700" y="267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Data Analysis and Visualisation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Rental listings of cities with the largest populations in all states</a:t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50" y="1454250"/>
            <a:ext cx="4492374" cy="332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5281700" y="1520350"/>
            <a:ext cx="33948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Los Angeles in California has the highest rental listing among all large cities in January 2017. It shows a steady increase trend during the data collection period.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Washington, D.C. ranked first in this chart before it was surpassed by Los Angeles in January 2015.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25" y="1075425"/>
            <a:ext cx="5489551" cy="38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5666375" y="1181200"/>
            <a:ext cx="33948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This line chart presents top 15 cities, out of 9670 unique cities in the US, with the highest listing in Jan 2017 and their past pricing curves.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</a:rPr>
              <a:t>Jupiter Island has the highest listing since Nov. 2010. The listing price became fluctuating from 2013 to 2017. 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</a:rPr>
              <a:t>Atherton in Bay Area shows a steady increase till mid- 2016.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</a:rPr>
              <a:t>Rental listing in Hunter Creek Village and Highland Park barely fluctuated during the data collection period.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1447700" y="191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Data Analysis and Visualisation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Top 15 cities with highest rental listing in Jan 2017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idx="1" type="body"/>
          </p:nvPr>
        </p:nvSpPr>
        <p:spPr>
          <a:xfrm flipH="1">
            <a:off x="6339300" y="1316125"/>
            <a:ext cx="27285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This line chart presents top 15 metro, out of 702 unique metro in the US, with highest listing in Jan. 2017 and their past listing curves.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San Jose and San Francisco in California have the top 2 highest listings during the data collection period, followed by Edwards in Colorado as  the third place.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Surprisingly NY is not in the top 10 places, but it shows a steady increasing trend.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0" y="1438400"/>
            <a:ext cx="6155126" cy="337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type="title"/>
          </p:nvPr>
        </p:nvSpPr>
        <p:spPr>
          <a:xfrm>
            <a:off x="1447700" y="267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Data Analysis and Visualisation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-- Top 15 metro with highest rental listing in Jan 2017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